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6" r:id="rId2"/>
    <p:sldId id="269" r:id="rId3"/>
    <p:sldId id="270" r:id="rId4"/>
    <p:sldId id="271" r:id="rId5"/>
    <p:sldId id="262" r:id="rId6"/>
    <p:sldId id="264" r:id="rId7"/>
    <p:sldId id="265" r:id="rId8"/>
    <p:sldId id="275" r:id="rId9"/>
    <p:sldId id="260" r:id="rId10"/>
    <p:sldId id="257" r:id="rId11"/>
    <p:sldId id="258" r:id="rId12"/>
    <p:sldId id="259" r:id="rId13"/>
    <p:sldId id="263" r:id="rId14"/>
    <p:sldId id="266" r:id="rId15"/>
    <p:sldId id="274" r:id="rId16"/>
    <p:sldId id="267" r:id="rId17"/>
    <p:sldId id="268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PH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Share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Authors, Inventors, or Creators (AIS)</c:v>
                </c:pt>
                <c:pt idx="1">
                  <c:v>UP System TTBDO</c:v>
                </c:pt>
                <c:pt idx="2">
                  <c:v>Constituent University Administration</c:v>
                </c:pt>
                <c:pt idx="3">
                  <c:v>College of AIS</c:v>
                </c:pt>
                <c:pt idx="4">
                  <c:v>Unit of AIS</c:v>
                </c:pt>
                <c:pt idx="5">
                  <c:v>TTBDO-Counterpart Office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</c:v>
                </c:pt>
                <c:pt idx="1">
                  <c:v>0.15</c:v>
                </c:pt>
                <c:pt idx="2">
                  <c:v>0.05</c:v>
                </c:pt>
                <c:pt idx="3">
                  <c:v>0.1</c:v>
                </c:pt>
                <c:pt idx="4">
                  <c:v>0.15</c:v>
                </c:pt>
                <c:pt idx="5">
                  <c:v>0.15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1C04E3-28F1-4E51-B218-A5B0E291DBD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57DD8C5-799F-4E75-94BD-B986301B8CBA}">
      <dgm:prSet phldrT="[Text]"/>
      <dgm:spPr/>
      <dgm:t>
        <a:bodyPr/>
        <a:lstStyle/>
        <a:p>
          <a:r>
            <a:rPr lang="en-PH" dirty="0" smtClean="0"/>
            <a:t>IDI Application Form submission</a:t>
          </a:r>
          <a:endParaRPr lang="en-PH" dirty="0"/>
        </a:p>
      </dgm:t>
    </dgm:pt>
    <dgm:pt modelId="{320BB331-ACC2-45CE-92D7-1B333AF6B399}" type="parTrans" cxnId="{240118F0-BF0D-4288-A3C0-BC04B3991D22}">
      <dgm:prSet/>
      <dgm:spPr/>
      <dgm:t>
        <a:bodyPr/>
        <a:lstStyle/>
        <a:p>
          <a:endParaRPr lang="en-PH"/>
        </a:p>
      </dgm:t>
    </dgm:pt>
    <dgm:pt modelId="{B94FB63A-A41B-4168-B897-8E3DC17824E6}" type="sibTrans" cxnId="{240118F0-BF0D-4288-A3C0-BC04B3991D22}">
      <dgm:prSet/>
      <dgm:spPr/>
      <dgm:t>
        <a:bodyPr/>
        <a:lstStyle/>
        <a:p>
          <a:endParaRPr lang="en-PH"/>
        </a:p>
      </dgm:t>
    </dgm:pt>
    <dgm:pt modelId="{D57B832D-E1F3-42B2-B470-C2C81ED344D8}">
      <dgm:prSet phldrT="[Text]"/>
      <dgm:spPr/>
      <dgm:t>
        <a:bodyPr/>
        <a:lstStyle/>
        <a:p>
          <a:r>
            <a:rPr lang="en-PH" dirty="0" smtClean="0"/>
            <a:t>Full IDF submission with signature of all inventors and supporting docs</a:t>
          </a:r>
          <a:endParaRPr lang="en-PH" dirty="0"/>
        </a:p>
      </dgm:t>
    </dgm:pt>
    <dgm:pt modelId="{F4AA63CE-51BF-4563-BE27-E11664CB1581}" type="parTrans" cxnId="{6BCF9D26-60BD-4519-AA40-653DFEF88928}">
      <dgm:prSet/>
      <dgm:spPr/>
      <dgm:t>
        <a:bodyPr/>
        <a:lstStyle/>
        <a:p>
          <a:endParaRPr lang="en-PH"/>
        </a:p>
      </dgm:t>
    </dgm:pt>
    <dgm:pt modelId="{DAD2D95B-842E-418D-8A7C-7B5CB43A93E9}" type="sibTrans" cxnId="{6BCF9D26-60BD-4519-AA40-653DFEF88928}">
      <dgm:prSet/>
      <dgm:spPr/>
      <dgm:t>
        <a:bodyPr/>
        <a:lstStyle/>
        <a:p>
          <a:endParaRPr lang="en-PH"/>
        </a:p>
      </dgm:t>
    </dgm:pt>
    <dgm:pt modelId="{87508FCB-2CB2-4674-B16E-9773FA560A51}">
      <dgm:prSet phldrT="[Text]"/>
      <dgm:spPr/>
      <dgm:t>
        <a:bodyPr/>
        <a:lstStyle/>
        <a:p>
          <a:r>
            <a:rPr lang="en-PH" dirty="0" smtClean="0"/>
            <a:t>Prior </a:t>
          </a:r>
          <a:r>
            <a:rPr lang="en-PH" smtClean="0"/>
            <a:t>art search (PAS) </a:t>
          </a:r>
          <a:r>
            <a:rPr lang="en-PH" dirty="0" smtClean="0"/>
            <a:t>by in-house techtrans officer</a:t>
          </a:r>
          <a:endParaRPr lang="en-PH" dirty="0"/>
        </a:p>
      </dgm:t>
    </dgm:pt>
    <dgm:pt modelId="{3B208E54-E969-4BEE-A5ED-2816B8074A69}" type="parTrans" cxnId="{520BB5BA-95BD-426E-8AF5-EF673921CF43}">
      <dgm:prSet/>
      <dgm:spPr/>
      <dgm:t>
        <a:bodyPr/>
        <a:lstStyle/>
        <a:p>
          <a:endParaRPr lang="en-PH"/>
        </a:p>
      </dgm:t>
    </dgm:pt>
    <dgm:pt modelId="{3B3D1D4C-B4E1-44A4-903F-F079AFF8F942}" type="sibTrans" cxnId="{520BB5BA-95BD-426E-8AF5-EF673921CF43}">
      <dgm:prSet/>
      <dgm:spPr/>
      <dgm:t>
        <a:bodyPr/>
        <a:lstStyle/>
        <a:p>
          <a:endParaRPr lang="en-PH"/>
        </a:p>
      </dgm:t>
    </dgm:pt>
    <dgm:pt modelId="{6F8C5217-CDAF-4475-A690-F3E4E0EDD5EF}" type="pres">
      <dgm:prSet presAssocID="{271C04E3-28F1-4E51-B218-A5B0E291DBD1}" presName="CompostProcess" presStyleCnt="0">
        <dgm:presLayoutVars>
          <dgm:dir/>
          <dgm:resizeHandles val="exact"/>
        </dgm:presLayoutVars>
      </dgm:prSet>
      <dgm:spPr/>
    </dgm:pt>
    <dgm:pt modelId="{1A899A19-65E1-4A91-BF29-EDCDB5AB51E8}" type="pres">
      <dgm:prSet presAssocID="{271C04E3-28F1-4E51-B218-A5B0E291DBD1}" presName="arrow" presStyleLbl="bgShp" presStyleIdx="0" presStyleCnt="1"/>
      <dgm:spPr/>
    </dgm:pt>
    <dgm:pt modelId="{A7A89E9F-007B-4C33-8D9C-9ACA69980C0F}" type="pres">
      <dgm:prSet presAssocID="{271C04E3-28F1-4E51-B218-A5B0E291DBD1}" presName="linearProcess" presStyleCnt="0"/>
      <dgm:spPr/>
    </dgm:pt>
    <dgm:pt modelId="{40746F6B-73DD-49F4-8E36-0FEA32C5DA28}" type="pres">
      <dgm:prSet presAssocID="{957DD8C5-799F-4E75-94BD-B986301B8CB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63A56720-BD6B-45A7-994D-4FD33A2098F7}" type="pres">
      <dgm:prSet presAssocID="{B94FB63A-A41B-4168-B897-8E3DC17824E6}" presName="sibTrans" presStyleCnt="0"/>
      <dgm:spPr/>
    </dgm:pt>
    <dgm:pt modelId="{61C01C07-C379-413A-A704-88FD7CCB46C1}" type="pres">
      <dgm:prSet presAssocID="{D57B832D-E1F3-42B2-B470-C2C81ED344D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D4C65845-DAC4-4643-BD9A-93A090022B18}" type="pres">
      <dgm:prSet presAssocID="{DAD2D95B-842E-418D-8A7C-7B5CB43A93E9}" presName="sibTrans" presStyleCnt="0"/>
      <dgm:spPr/>
    </dgm:pt>
    <dgm:pt modelId="{E0A12ACC-7161-4BAF-9C05-EC6EB7AF7BC7}" type="pres">
      <dgm:prSet presAssocID="{87508FCB-2CB2-4674-B16E-9773FA560A5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EF9A7A13-5494-49E0-BDBD-14AEC905DDA0}" type="presOf" srcId="{D57B832D-E1F3-42B2-B470-C2C81ED344D8}" destId="{61C01C07-C379-413A-A704-88FD7CCB46C1}" srcOrd="0" destOrd="0" presId="urn:microsoft.com/office/officeart/2005/8/layout/hProcess9"/>
    <dgm:cxn modelId="{520BB5BA-95BD-426E-8AF5-EF673921CF43}" srcId="{271C04E3-28F1-4E51-B218-A5B0E291DBD1}" destId="{87508FCB-2CB2-4674-B16E-9773FA560A51}" srcOrd="2" destOrd="0" parTransId="{3B208E54-E969-4BEE-A5ED-2816B8074A69}" sibTransId="{3B3D1D4C-B4E1-44A4-903F-F079AFF8F942}"/>
    <dgm:cxn modelId="{B7C35A30-A5DE-492C-912A-B937437A44F4}" type="presOf" srcId="{957DD8C5-799F-4E75-94BD-B986301B8CBA}" destId="{40746F6B-73DD-49F4-8E36-0FEA32C5DA28}" srcOrd="0" destOrd="0" presId="urn:microsoft.com/office/officeart/2005/8/layout/hProcess9"/>
    <dgm:cxn modelId="{6BCF9D26-60BD-4519-AA40-653DFEF88928}" srcId="{271C04E3-28F1-4E51-B218-A5B0E291DBD1}" destId="{D57B832D-E1F3-42B2-B470-C2C81ED344D8}" srcOrd="1" destOrd="0" parTransId="{F4AA63CE-51BF-4563-BE27-E11664CB1581}" sibTransId="{DAD2D95B-842E-418D-8A7C-7B5CB43A93E9}"/>
    <dgm:cxn modelId="{F23884D6-39E2-454E-84C6-BB25D0AFEBA5}" type="presOf" srcId="{87508FCB-2CB2-4674-B16E-9773FA560A51}" destId="{E0A12ACC-7161-4BAF-9C05-EC6EB7AF7BC7}" srcOrd="0" destOrd="0" presId="urn:microsoft.com/office/officeart/2005/8/layout/hProcess9"/>
    <dgm:cxn modelId="{240118F0-BF0D-4288-A3C0-BC04B3991D22}" srcId="{271C04E3-28F1-4E51-B218-A5B0E291DBD1}" destId="{957DD8C5-799F-4E75-94BD-B986301B8CBA}" srcOrd="0" destOrd="0" parTransId="{320BB331-ACC2-45CE-92D7-1B333AF6B399}" sibTransId="{B94FB63A-A41B-4168-B897-8E3DC17824E6}"/>
    <dgm:cxn modelId="{9F5C4227-E1AE-45B3-9B31-581A631A5F6E}" type="presOf" srcId="{271C04E3-28F1-4E51-B218-A5B0E291DBD1}" destId="{6F8C5217-CDAF-4475-A690-F3E4E0EDD5EF}" srcOrd="0" destOrd="0" presId="urn:microsoft.com/office/officeart/2005/8/layout/hProcess9"/>
    <dgm:cxn modelId="{E59DD73E-3FAB-4DE4-9513-376633EE40C4}" type="presParOf" srcId="{6F8C5217-CDAF-4475-A690-F3E4E0EDD5EF}" destId="{1A899A19-65E1-4A91-BF29-EDCDB5AB51E8}" srcOrd="0" destOrd="0" presId="urn:microsoft.com/office/officeart/2005/8/layout/hProcess9"/>
    <dgm:cxn modelId="{5423A691-85E6-4B6A-B6A0-5DF22B35E4CC}" type="presParOf" srcId="{6F8C5217-CDAF-4475-A690-F3E4E0EDD5EF}" destId="{A7A89E9F-007B-4C33-8D9C-9ACA69980C0F}" srcOrd="1" destOrd="0" presId="urn:microsoft.com/office/officeart/2005/8/layout/hProcess9"/>
    <dgm:cxn modelId="{D10908A7-66A8-4074-B4FE-01FE56A936CB}" type="presParOf" srcId="{A7A89E9F-007B-4C33-8D9C-9ACA69980C0F}" destId="{40746F6B-73DD-49F4-8E36-0FEA32C5DA28}" srcOrd="0" destOrd="0" presId="urn:microsoft.com/office/officeart/2005/8/layout/hProcess9"/>
    <dgm:cxn modelId="{D297940A-22A4-4846-BBB2-59880DCC5968}" type="presParOf" srcId="{A7A89E9F-007B-4C33-8D9C-9ACA69980C0F}" destId="{63A56720-BD6B-45A7-994D-4FD33A2098F7}" srcOrd="1" destOrd="0" presId="urn:microsoft.com/office/officeart/2005/8/layout/hProcess9"/>
    <dgm:cxn modelId="{C0C93BDD-D10A-4ABC-88A7-14E67C997614}" type="presParOf" srcId="{A7A89E9F-007B-4C33-8D9C-9ACA69980C0F}" destId="{61C01C07-C379-413A-A704-88FD7CCB46C1}" srcOrd="2" destOrd="0" presId="urn:microsoft.com/office/officeart/2005/8/layout/hProcess9"/>
    <dgm:cxn modelId="{0F527E50-BB09-4465-9726-677B098D8005}" type="presParOf" srcId="{A7A89E9F-007B-4C33-8D9C-9ACA69980C0F}" destId="{D4C65845-DAC4-4643-BD9A-93A090022B18}" srcOrd="3" destOrd="0" presId="urn:microsoft.com/office/officeart/2005/8/layout/hProcess9"/>
    <dgm:cxn modelId="{193ABA57-0CE0-4AE7-90BF-E33D2D075F7E}" type="presParOf" srcId="{A7A89E9F-007B-4C33-8D9C-9ACA69980C0F}" destId="{E0A12ACC-7161-4BAF-9C05-EC6EB7AF7BC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CD0698-AD33-47CC-AC61-FB2125F6AC9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B1E5928-3485-428A-AA7D-96E5FC7F2D3C}">
      <dgm:prSet phldrT="[Text]"/>
      <dgm:spPr/>
      <dgm:t>
        <a:bodyPr/>
        <a:lstStyle/>
        <a:p>
          <a:r>
            <a:rPr lang="en-PH" dirty="0" smtClean="0"/>
            <a:t>Submission of required docs – IDI, IDF, PAS report, co-inventor’s agreement and deed of </a:t>
          </a:r>
          <a:r>
            <a:rPr lang="en-PH" smtClean="0"/>
            <a:t>asignment</a:t>
          </a:r>
          <a:endParaRPr lang="en-PH" dirty="0"/>
        </a:p>
      </dgm:t>
    </dgm:pt>
    <dgm:pt modelId="{23BD414B-54DC-42AA-BDE9-0A979D4B4935}" type="parTrans" cxnId="{E3FE33D6-CBB0-44ED-9327-8CA45598F94D}">
      <dgm:prSet/>
      <dgm:spPr/>
      <dgm:t>
        <a:bodyPr/>
        <a:lstStyle/>
        <a:p>
          <a:endParaRPr lang="en-PH"/>
        </a:p>
      </dgm:t>
    </dgm:pt>
    <dgm:pt modelId="{2B1D170F-08BF-4BE3-A519-D510629893E2}" type="sibTrans" cxnId="{E3FE33D6-CBB0-44ED-9327-8CA45598F94D}">
      <dgm:prSet/>
      <dgm:spPr/>
      <dgm:t>
        <a:bodyPr/>
        <a:lstStyle/>
        <a:p>
          <a:endParaRPr lang="en-PH"/>
        </a:p>
      </dgm:t>
    </dgm:pt>
    <dgm:pt modelId="{F874CA48-E45E-4EA0-BEC8-10245BD7F312}">
      <dgm:prSet phldrT="[Text]"/>
      <dgm:spPr/>
      <dgm:t>
        <a:bodyPr/>
        <a:lstStyle/>
        <a:p>
          <a:r>
            <a:rPr lang="en-PH" dirty="0" smtClean="0"/>
            <a:t>Presentation of PAS results for IDI nomination</a:t>
          </a:r>
          <a:endParaRPr lang="en-PH" dirty="0"/>
        </a:p>
      </dgm:t>
    </dgm:pt>
    <dgm:pt modelId="{93B6DD1E-5CD8-4D19-A972-AF9AE640C995}" type="parTrans" cxnId="{D2F57F45-7B27-4DFA-9494-046F12051B05}">
      <dgm:prSet/>
      <dgm:spPr/>
      <dgm:t>
        <a:bodyPr/>
        <a:lstStyle/>
        <a:p>
          <a:endParaRPr lang="en-PH"/>
        </a:p>
      </dgm:t>
    </dgm:pt>
    <dgm:pt modelId="{ADFFEF56-EDBF-4B1B-8899-3F237B7FE910}" type="sibTrans" cxnId="{D2F57F45-7B27-4DFA-9494-046F12051B05}">
      <dgm:prSet/>
      <dgm:spPr/>
      <dgm:t>
        <a:bodyPr/>
        <a:lstStyle/>
        <a:p>
          <a:endParaRPr lang="en-PH"/>
        </a:p>
      </dgm:t>
    </dgm:pt>
    <dgm:pt modelId="{FFBB567D-90D1-436D-BCA8-EE6927CB1E71}">
      <dgm:prSet phldrT="[Text]"/>
      <dgm:spPr/>
      <dgm:t>
        <a:bodyPr/>
        <a:lstStyle/>
        <a:p>
          <a:r>
            <a:rPr lang="en-PH" dirty="0" smtClean="0"/>
            <a:t>Recommendation of </a:t>
          </a:r>
          <a:r>
            <a:rPr lang="en-PH" dirty="0" err="1" smtClean="0"/>
            <a:t>Execomm</a:t>
          </a:r>
          <a:endParaRPr lang="en-PH" dirty="0"/>
        </a:p>
      </dgm:t>
    </dgm:pt>
    <dgm:pt modelId="{B09438AF-3B9A-4169-A4D9-EFCAE206F2FA}" type="parTrans" cxnId="{781950EF-E3EA-46B2-9773-7B0D23959585}">
      <dgm:prSet/>
      <dgm:spPr/>
      <dgm:t>
        <a:bodyPr/>
        <a:lstStyle/>
        <a:p>
          <a:endParaRPr lang="en-PH"/>
        </a:p>
      </dgm:t>
    </dgm:pt>
    <dgm:pt modelId="{BCCDF4F1-862F-495B-9F12-52B12BDC9674}" type="sibTrans" cxnId="{781950EF-E3EA-46B2-9773-7B0D23959585}">
      <dgm:prSet/>
      <dgm:spPr/>
      <dgm:t>
        <a:bodyPr/>
        <a:lstStyle/>
        <a:p>
          <a:endParaRPr lang="en-PH"/>
        </a:p>
      </dgm:t>
    </dgm:pt>
    <dgm:pt modelId="{A6DEDEA5-59FA-415D-9A6F-3E850D91EF1B}" type="pres">
      <dgm:prSet presAssocID="{7ECD0698-AD33-47CC-AC61-FB2125F6AC9C}" presName="CompostProcess" presStyleCnt="0">
        <dgm:presLayoutVars>
          <dgm:dir/>
          <dgm:resizeHandles val="exact"/>
        </dgm:presLayoutVars>
      </dgm:prSet>
      <dgm:spPr/>
    </dgm:pt>
    <dgm:pt modelId="{C2866BF4-CC07-4DD6-9262-67FF36512089}" type="pres">
      <dgm:prSet presAssocID="{7ECD0698-AD33-47CC-AC61-FB2125F6AC9C}" presName="arrow" presStyleLbl="bgShp" presStyleIdx="0" presStyleCnt="1"/>
      <dgm:spPr/>
    </dgm:pt>
    <dgm:pt modelId="{CEFD1F13-4879-4AF6-B09B-93396F61317E}" type="pres">
      <dgm:prSet presAssocID="{7ECD0698-AD33-47CC-AC61-FB2125F6AC9C}" presName="linearProcess" presStyleCnt="0"/>
      <dgm:spPr/>
    </dgm:pt>
    <dgm:pt modelId="{A6C9B92B-91A4-4114-A43C-07EE0163389E}" type="pres">
      <dgm:prSet presAssocID="{6B1E5928-3485-428A-AA7D-96E5FC7F2D3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CCF4F808-2FF3-42BA-99FF-F53BBE5C0DBD}" type="pres">
      <dgm:prSet presAssocID="{2B1D170F-08BF-4BE3-A519-D510629893E2}" presName="sibTrans" presStyleCnt="0"/>
      <dgm:spPr/>
    </dgm:pt>
    <dgm:pt modelId="{699B71A1-141E-4846-BA45-3DE3F0CCF37C}" type="pres">
      <dgm:prSet presAssocID="{F874CA48-E45E-4EA0-BEC8-10245BD7F31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D92446CD-0D98-47E3-A124-9A3EEA939FE8}" type="pres">
      <dgm:prSet presAssocID="{ADFFEF56-EDBF-4B1B-8899-3F237B7FE910}" presName="sibTrans" presStyleCnt="0"/>
      <dgm:spPr/>
    </dgm:pt>
    <dgm:pt modelId="{40A117A4-8986-4726-8401-A9512B00B0DE}" type="pres">
      <dgm:prSet presAssocID="{FFBB567D-90D1-436D-BCA8-EE6927CB1E7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E3FE33D6-CBB0-44ED-9327-8CA45598F94D}" srcId="{7ECD0698-AD33-47CC-AC61-FB2125F6AC9C}" destId="{6B1E5928-3485-428A-AA7D-96E5FC7F2D3C}" srcOrd="0" destOrd="0" parTransId="{23BD414B-54DC-42AA-BDE9-0A979D4B4935}" sibTransId="{2B1D170F-08BF-4BE3-A519-D510629893E2}"/>
    <dgm:cxn modelId="{5050590C-9E0F-415B-9D80-651044E9EEF4}" type="presOf" srcId="{7ECD0698-AD33-47CC-AC61-FB2125F6AC9C}" destId="{A6DEDEA5-59FA-415D-9A6F-3E850D91EF1B}" srcOrd="0" destOrd="0" presId="urn:microsoft.com/office/officeart/2005/8/layout/hProcess9"/>
    <dgm:cxn modelId="{4103E2E7-8F5F-4E86-BEBE-9800F79B0146}" type="presOf" srcId="{FFBB567D-90D1-436D-BCA8-EE6927CB1E71}" destId="{40A117A4-8986-4726-8401-A9512B00B0DE}" srcOrd="0" destOrd="0" presId="urn:microsoft.com/office/officeart/2005/8/layout/hProcess9"/>
    <dgm:cxn modelId="{D2F57F45-7B27-4DFA-9494-046F12051B05}" srcId="{7ECD0698-AD33-47CC-AC61-FB2125F6AC9C}" destId="{F874CA48-E45E-4EA0-BEC8-10245BD7F312}" srcOrd="1" destOrd="0" parTransId="{93B6DD1E-5CD8-4D19-A972-AF9AE640C995}" sibTransId="{ADFFEF56-EDBF-4B1B-8899-3F237B7FE910}"/>
    <dgm:cxn modelId="{781950EF-E3EA-46B2-9773-7B0D23959585}" srcId="{7ECD0698-AD33-47CC-AC61-FB2125F6AC9C}" destId="{FFBB567D-90D1-436D-BCA8-EE6927CB1E71}" srcOrd="2" destOrd="0" parTransId="{B09438AF-3B9A-4169-A4D9-EFCAE206F2FA}" sibTransId="{BCCDF4F1-862F-495B-9F12-52B12BDC9674}"/>
    <dgm:cxn modelId="{09323701-41BA-498E-A792-91FE99A2740A}" type="presOf" srcId="{6B1E5928-3485-428A-AA7D-96E5FC7F2D3C}" destId="{A6C9B92B-91A4-4114-A43C-07EE0163389E}" srcOrd="0" destOrd="0" presId="urn:microsoft.com/office/officeart/2005/8/layout/hProcess9"/>
    <dgm:cxn modelId="{8896DDCA-2FC8-4EBA-BE8A-4383B4DF429A}" type="presOf" srcId="{F874CA48-E45E-4EA0-BEC8-10245BD7F312}" destId="{699B71A1-141E-4846-BA45-3DE3F0CCF37C}" srcOrd="0" destOrd="0" presId="urn:microsoft.com/office/officeart/2005/8/layout/hProcess9"/>
    <dgm:cxn modelId="{DB668D4A-71D9-4B61-AA89-620E22693393}" type="presParOf" srcId="{A6DEDEA5-59FA-415D-9A6F-3E850D91EF1B}" destId="{C2866BF4-CC07-4DD6-9262-67FF36512089}" srcOrd="0" destOrd="0" presId="urn:microsoft.com/office/officeart/2005/8/layout/hProcess9"/>
    <dgm:cxn modelId="{E732E7E6-36A5-4BB7-BB15-4C8DC75536E9}" type="presParOf" srcId="{A6DEDEA5-59FA-415D-9A6F-3E850D91EF1B}" destId="{CEFD1F13-4879-4AF6-B09B-93396F61317E}" srcOrd="1" destOrd="0" presId="urn:microsoft.com/office/officeart/2005/8/layout/hProcess9"/>
    <dgm:cxn modelId="{E7AAE43B-D145-4B20-94EB-D34A30C7B351}" type="presParOf" srcId="{CEFD1F13-4879-4AF6-B09B-93396F61317E}" destId="{A6C9B92B-91A4-4114-A43C-07EE0163389E}" srcOrd="0" destOrd="0" presId="urn:microsoft.com/office/officeart/2005/8/layout/hProcess9"/>
    <dgm:cxn modelId="{B72E4A5E-F389-44F1-B5F1-85AC9BCB25EE}" type="presParOf" srcId="{CEFD1F13-4879-4AF6-B09B-93396F61317E}" destId="{CCF4F808-2FF3-42BA-99FF-F53BBE5C0DBD}" srcOrd="1" destOrd="0" presId="urn:microsoft.com/office/officeart/2005/8/layout/hProcess9"/>
    <dgm:cxn modelId="{3BF590ED-A52B-459F-B225-88EB856957F1}" type="presParOf" srcId="{CEFD1F13-4879-4AF6-B09B-93396F61317E}" destId="{699B71A1-141E-4846-BA45-3DE3F0CCF37C}" srcOrd="2" destOrd="0" presId="urn:microsoft.com/office/officeart/2005/8/layout/hProcess9"/>
    <dgm:cxn modelId="{16400132-88A9-4DEC-8128-F09454C1B048}" type="presParOf" srcId="{CEFD1F13-4879-4AF6-B09B-93396F61317E}" destId="{D92446CD-0D98-47E3-A124-9A3EEA939FE8}" srcOrd="3" destOrd="0" presId="urn:microsoft.com/office/officeart/2005/8/layout/hProcess9"/>
    <dgm:cxn modelId="{38CFE584-25E1-462B-AA6B-159A1620D6AE}" type="presParOf" srcId="{CEFD1F13-4879-4AF6-B09B-93396F61317E}" destId="{40A117A4-8986-4726-8401-A9512B00B0D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92AF3B-521A-4B53-9874-EF69155C60B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C6CADA5-B6BC-4C57-B91A-A2F9F3B35C79}">
      <dgm:prSet phldrT="[Text]"/>
      <dgm:spPr/>
      <dgm:t>
        <a:bodyPr/>
        <a:lstStyle/>
        <a:p>
          <a:r>
            <a:rPr lang="en-PH" dirty="0" smtClean="0"/>
            <a:t>Endorsement to OP thru OVPAA</a:t>
          </a:r>
          <a:endParaRPr lang="en-PH" dirty="0"/>
        </a:p>
      </dgm:t>
    </dgm:pt>
    <dgm:pt modelId="{4083EE04-AA23-469E-9296-03C6FBDF9DE5}" type="parTrans" cxnId="{33A7A6B4-2DD8-4C86-A134-A85986E62113}">
      <dgm:prSet/>
      <dgm:spPr/>
      <dgm:t>
        <a:bodyPr/>
        <a:lstStyle/>
        <a:p>
          <a:endParaRPr lang="en-PH"/>
        </a:p>
      </dgm:t>
    </dgm:pt>
    <dgm:pt modelId="{B71BCA80-08CB-415B-BCF1-8D6D2A28975C}" type="sibTrans" cxnId="{33A7A6B4-2DD8-4C86-A134-A85986E62113}">
      <dgm:prSet/>
      <dgm:spPr/>
      <dgm:t>
        <a:bodyPr/>
        <a:lstStyle/>
        <a:p>
          <a:endParaRPr lang="en-PH"/>
        </a:p>
      </dgm:t>
    </dgm:pt>
    <dgm:pt modelId="{46EF4906-20ED-4398-A865-04132C812F36}">
      <dgm:prSet phldrT="[Text]"/>
      <dgm:spPr/>
      <dgm:t>
        <a:bodyPr/>
        <a:lstStyle/>
        <a:p>
          <a:r>
            <a:rPr lang="en-PH" dirty="0" smtClean="0"/>
            <a:t>Voucher processing</a:t>
          </a:r>
          <a:endParaRPr lang="en-PH" dirty="0"/>
        </a:p>
      </dgm:t>
    </dgm:pt>
    <dgm:pt modelId="{8A549BCB-66C9-4347-BE26-67B5BB58BEB4}" type="parTrans" cxnId="{8137DF96-E0D3-4377-A37A-4A630963AF48}">
      <dgm:prSet/>
      <dgm:spPr/>
      <dgm:t>
        <a:bodyPr/>
        <a:lstStyle/>
        <a:p>
          <a:endParaRPr lang="en-PH"/>
        </a:p>
      </dgm:t>
    </dgm:pt>
    <dgm:pt modelId="{C402BCB2-AF2B-4C16-89E0-CAD1A23785D9}" type="sibTrans" cxnId="{8137DF96-E0D3-4377-A37A-4A630963AF48}">
      <dgm:prSet/>
      <dgm:spPr/>
      <dgm:t>
        <a:bodyPr/>
        <a:lstStyle/>
        <a:p>
          <a:endParaRPr lang="en-PH"/>
        </a:p>
      </dgm:t>
    </dgm:pt>
    <dgm:pt modelId="{1494E13F-3764-41F5-B1F4-E94E6AF95FD5}">
      <dgm:prSet phldrT="[Text]"/>
      <dgm:spPr/>
      <dgm:t>
        <a:bodyPr/>
        <a:lstStyle/>
        <a:p>
          <a:r>
            <a:rPr lang="en-PH" dirty="0" smtClean="0"/>
            <a:t>Notice of award</a:t>
          </a:r>
          <a:endParaRPr lang="en-PH" dirty="0"/>
        </a:p>
      </dgm:t>
    </dgm:pt>
    <dgm:pt modelId="{E0B17BA9-F5DC-47C8-9E75-ED99C66221D8}" type="parTrans" cxnId="{8027EF13-9512-48B1-B5D9-00388F726A6C}">
      <dgm:prSet/>
      <dgm:spPr/>
      <dgm:t>
        <a:bodyPr/>
        <a:lstStyle/>
        <a:p>
          <a:endParaRPr lang="en-PH"/>
        </a:p>
      </dgm:t>
    </dgm:pt>
    <dgm:pt modelId="{D506D1A3-1233-4F36-B425-D40AF7B02307}" type="sibTrans" cxnId="{8027EF13-9512-48B1-B5D9-00388F726A6C}">
      <dgm:prSet/>
      <dgm:spPr/>
      <dgm:t>
        <a:bodyPr/>
        <a:lstStyle/>
        <a:p>
          <a:endParaRPr lang="en-PH"/>
        </a:p>
      </dgm:t>
    </dgm:pt>
    <dgm:pt modelId="{EF1488A9-C1F8-44E6-83F0-4B47F5A85968}" type="pres">
      <dgm:prSet presAssocID="{A892AF3B-521A-4B53-9874-EF69155C60B8}" presName="CompostProcess" presStyleCnt="0">
        <dgm:presLayoutVars>
          <dgm:dir/>
          <dgm:resizeHandles val="exact"/>
        </dgm:presLayoutVars>
      </dgm:prSet>
      <dgm:spPr/>
    </dgm:pt>
    <dgm:pt modelId="{4A21BD5A-2D07-4CD0-BE32-D3B2826ABEAF}" type="pres">
      <dgm:prSet presAssocID="{A892AF3B-521A-4B53-9874-EF69155C60B8}" presName="arrow" presStyleLbl="bgShp" presStyleIdx="0" presStyleCnt="1"/>
      <dgm:spPr/>
    </dgm:pt>
    <dgm:pt modelId="{DD1D0D97-08CA-46F5-BF66-DAFCAB3BCC39}" type="pres">
      <dgm:prSet presAssocID="{A892AF3B-521A-4B53-9874-EF69155C60B8}" presName="linearProcess" presStyleCnt="0"/>
      <dgm:spPr/>
    </dgm:pt>
    <dgm:pt modelId="{7DEB0BC3-ADA7-40F0-BD3B-E8891FC4FA89}" type="pres">
      <dgm:prSet presAssocID="{2C6CADA5-B6BC-4C57-B91A-A2F9F3B35C7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B7F5A078-6721-4B3D-8732-62AD4B84FCDD}" type="pres">
      <dgm:prSet presAssocID="{B71BCA80-08CB-415B-BCF1-8D6D2A28975C}" presName="sibTrans" presStyleCnt="0"/>
      <dgm:spPr/>
    </dgm:pt>
    <dgm:pt modelId="{F4B05FC4-196B-42D1-B51A-030F688CE2FE}" type="pres">
      <dgm:prSet presAssocID="{46EF4906-20ED-4398-A865-04132C812F3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21A0EB77-923F-45DB-A198-343F8C683CEC}" type="pres">
      <dgm:prSet presAssocID="{C402BCB2-AF2B-4C16-89E0-CAD1A23785D9}" presName="sibTrans" presStyleCnt="0"/>
      <dgm:spPr/>
    </dgm:pt>
    <dgm:pt modelId="{3DB46931-4656-4498-B12A-4E0D28DF2C4B}" type="pres">
      <dgm:prSet presAssocID="{1494E13F-3764-41F5-B1F4-E94E6AF95FD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A6A5A99E-3A1D-49BA-A168-31F88B24EFDF}" type="presOf" srcId="{A892AF3B-521A-4B53-9874-EF69155C60B8}" destId="{EF1488A9-C1F8-44E6-83F0-4B47F5A85968}" srcOrd="0" destOrd="0" presId="urn:microsoft.com/office/officeart/2005/8/layout/hProcess9"/>
    <dgm:cxn modelId="{8137DF96-E0D3-4377-A37A-4A630963AF48}" srcId="{A892AF3B-521A-4B53-9874-EF69155C60B8}" destId="{46EF4906-20ED-4398-A865-04132C812F36}" srcOrd="1" destOrd="0" parTransId="{8A549BCB-66C9-4347-BE26-67B5BB58BEB4}" sibTransId="{C402BCB2-AF2B-4C16-89E0-CAD1A23785D9}"/>
    <dgm:cxn modelId="{B1120270-E894-44FF-82F6-F83EF9DCE334}" type="presOf" srcId="{1494E13F-3764-41F5-B1F4-E94E6AF95FD5}" destId="{3DB46931-4656-4498-B12A-4E0D28DF2C4B}" srcOrd="0" destOrd="0" presId="urn:microsoft.com/office/officeart/2005/8/layout/hProcess9"/>
    <dgm:cxn modelId="{40ACD686-55AC-4D21-92A1-4CBA0C2B824E}" type="presOf" srcId="{2C6CADA5-B6BC-4C57-B91A-A2F9F3B35C79}" destId="{7DEB0BC3-ADA7-40F0-BD3B-E8891FC4FA89}" srcOrd="0" destOrd="0" presId="urn:microsoft.com/office/officeart/2005/8/layout/hProcess9"/>
    <dgm:cxn modelId="{8027EF13-9512-48B1-B5D9-00388F726A6C}" srcId="{A892AF3B-521A-4B53-9874-EF69155C60B8}" destId="{1494E13F-3764-41F5-B1F4-E94E6AF95FD5}" srcOrd="2" destOrd="0" parTransId="{E0B17BA9-F5DC-47C8-9E75-ED99C66221D8}" sibTransId="{D506D1A3-1233-4F36-B425-D40AF7B02307}"/>
    <dgm:cxn modelId="{449C886C-AD91-48ED-878C-CC0FCC0A1D74}" type="presOf" srcId="{46EF4906-20ED-4398-A865-04132C812F36}" destId="{F4B05FC4-196B-42D1-B51A-030F688CE2FE}" srcOrd="0" destOrd="0" presId="urn:microsoft.com/office/officeart/2005/8/layout/hProcess9"/>
    <dgm:cxn modelId="{33A7A6B4-2DD8-4C86-A134-A85986E62113}" srcId="{A892AF3B-521A-4B53-9874-EF69155C60B8}" destId="{2C6CADA5-B6BC-4C57-B91A-A2F9F3B35C79}" srcOrd="0" destOrd="0" parTransId="{4083EE04-AA23-469E-9296-03C6FBDF9DE5}" sibTransId="{B71BCA80-08CB-415B-BCF1-8D6D2A28975C}"/>
    <dgm:cxn modelId="{DFB772DE-B627-40CA-A3CD-F58E30AA94C7}" type="presParOf" srcId="{EF1488A9-C1F8-44E6-83F0-4B47F5A85968}" destId="{4A21BD5A-2D07-4CD0-BE32-D3B2826ABEAF}" srcOrd="0" destOrd="0" presId="urn:microsoft.com/office/officeart/2005/8/layout/hProcess9"/>
    <dgm:cxn modelId="{DA07A68C-E2B0-4BE8-B072-0AB371433D0B}" type="presParOf" srcId="{EF1488A9-C1F8-44E6-83F0-4B47F5A85968}" destId="{DD1D0D97-08CA-46F5-BF66-DAFCAB3BCC39}" srcOrd="1" destOrd="0" presId="urn:microsoft.com/office/officeart/2005/8/layout/hProcess9"/>
    <dgm:cxn modelId="{A201C51E-5C6B-49AC-8DC3-8C34651B8FA8}" type="presParOf" srcId="{DD1D0D97-08CA-46F5-BF66-DAFCAB3BCC39}" destId="{7DEB0BC3-ADA7-40F0-BD3B-E8891FC4FA89}" srcOrd="0" destOrd="0" presId="urn:microsoft.com/office/officeart/2005/8/layout/hProcess9"/>
    <dgm:cxn modelId="{4241D7EC-5E0B-4B01-BD3A-8E13D86047B5}" type="presParOf" srcId="{DD1D0D97-08CA-46F5-BF66-DAFCAB3BCC39}" destId="{B7F5A078-6721-4B3D-8732-62AD4B84FCDD}" srcOrd="1" destOrd="0" presId="urn:microsoft.com/office/officeart/2005/8/layout/hProcess9"/>
    <dgm:cxn modelId="{2C77BB93-F236-4D2B-9BD1-6F7767AAE3F2}" type="presParOf" srcId="{DD1D0D97-08CA-46F5-BF66-DAFCAB3BCC39}" destId="{F4B05FC4-196B-42D1-B51A-030F688CE2FE}" srcOrd="2" destOrd="0" presId="urn:microsoft.com/office/officeart/2005/8/layout/hProcess9"/>
    <dgm:cxn modelId="{C99587C4-8DA5-468C-8ADA-ADF0D5C3505C}" type="presParOf" srcId="{DD1D0D97-08CA-46F5-BF66-DAFCAB3BCC39}" destId="{21A0EB77-923F-45DB-A198-343F8C683CEC}" srcOrd="3" destOrd="0" presId="urn:microsoft.com/office/officeart/2005/8/layout/hProcess9"/>
    <dgm:cxn modelId="{D052685C-54B6-4213-895D-BBDBF7EE6E13}" type="presParOf" srcId="{DD1D0D97-08CA-46F5-BF66-DAFCAB3BCC39}" destId="{3DB46931-4656-4498-B12A-4E0D28DF2C4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99A19-65E1-4A91-BF29-EDCDB5AB51E8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46F6B-73DD-49F4-8E36-0FEA32C5DA28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300" kern="1200" dirty="0" smtClean="0"/>
            <a:t>IDI Application Form submission</a:t>
          </a:r>
          <a:endParaRPr lang="en-PH" sz="2300" kern="1200" dirty="0"/>
        </a:p>
      </dsp:txBody>
      <dsp:txXfrm>
        <a:off x="97216" y="1446164"/>
        <a:ext cx="2472150" cy="1633633"/>
      </dsp:txXfrm>
    </dsp:sp>
    <dsp:sp modelId="{61C01C07-C379-413A-A704-88FD7CCB46C1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300" kern="1200" dirty="0" smtClean="0"/>
            <a:t>Full IDF submission with signature of all inventors and supporting docs</a:t>
          </a:r>
          <a:endParaRPr lang="en-PH" sz="2300" kern="1200" dirty="0"/>
        </a:p>
      </dsp:txBody>
      <dsp:txXfrm>
        <a:off x="2878724" y="1446164"/>
        <a:ext cx="2472150" cy="1633633"/>
      </dsp:txXfrm>
    </dsp:sp>
    <dsp:sp modelId="{E0A12ACC-7161-4BAF-9C05-EC6EB7AF7BC7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300" kern="1200" dirty="0" smtClean="0"/>
            <a:t>Prior </a:t>
          </a:r>
          <a:r>
            <a:rPr lang="en-PH" sz="2300" kern="1200" smtClean="0"/>
            <a:t>art search (PAS) </a:t>
          </a:r>
          <a:r>
            <a:rPr lang="en-PH" sz="2300" kern="1200" dirty="0" smtClean="0"/>
            <a:t>by in-house techtrans officer</a:t>
          </a:r>
          <a:endParaRPr lang="en-PH" sz="2300" kern="1200" dirty="0"/>
        </a:p>
      </dsp:txBody>
      <dsp:txXfrm>
        <a:off x="5660233" y="1446164"/>
        <a:ext cx="2472150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3A7EC-E967-4FA0-8C56-6FDB437927D4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91642-C7CA-4927-A1B9-0CDA082A111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9460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DIVIDER: Title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7658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304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3466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5113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0262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4743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569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52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4518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1089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6230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E35A-DD81-4520-85C9-630317228898}" type="datetimeFigureOut">
              <a:rPr lang="en-PH" smtClean="0"/>
              <a:t>9/16/2016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14C1-ADE6-47F9-B1C1-6FECC72946D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2961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63A56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08041" y="3630667"/>
            <a:ext cx="7694629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PH" sz="3600" i="1" spc="5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September XX</a:t>
            </a:r>
            <a:r>
              <a:rPr sz="3600" i="1" spc="5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sz="3600" i="1" spc="5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2016</a:t>
            </a:r>
          </a:p>
          <a:p>
            <a:pPr lvl="0"/>
            <a:r>
              <a:rPr lang="en-PH" sz="3600" i="1" spc="5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UP-XXXX</a:t>
            </a:r>
            <a:endParaRPr sz="3600" i="1" spc="5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400" i="1" spc="5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Cedrik</a:t>
            </a:r>
            <a:r>
              <a:rPr sz="2400" i="1" spc="5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Ben A. </a:t>
            </a:r>
            <a:r>
              <a:rPr sz="2400" i="1" spc="5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Gayares</a:t>
            </a:r>
            <a:endParaRPr lang="en-PH" sz="2400" i="1" spc="50" dirty="0" smtClea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en-PH" sz="2400" i="1" spc="5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Inventions Patents and Tech Management Officer</a:t>
            </a:r>
            <a:endParaRPr sz="2400" i="1" spc="5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555642" y="3417887"/>
            <a:ext cx="7847029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709721" y="1763420"/>
            <a:ext cx="7694629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800" spc="5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endParaRPr lang="en-PH" sz="4800" spc="50" dirty="0" smtClean="0">
              <a:solidFill>
                <a:srgbClr val="FFFFFF"/>
              </a:solidFill>
            </a:endParaRPr>
          </a:p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PH" sz="4800" spc="50" dirty="0" smtClean="0">
                <a:solidFill>
                  <a:srgbClr val="FFFFFF"/>
                </a:solidFill>
              </a:rPr>
              <a:t>Tech Discover Clinic</a:t>
            </a:r>
            <a:endParaRPr sz="4800" spc="50" dirty="0">
              <a:solidFill>
                <a:srgbClr val="FFFFFF"/>
              </a:solidFill>
            </a:endParaRPr>
          </a:p>
        </p:txBody>
      </p:sp>
      <p:pic>
        <p:nvPicPr>
          <p:cNvPr id="6" name="Picture 1" descr="Description: http://upload.wikimedia.org/wikipedia/en/e/e9/Unibersidad_ng_Pilipin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3308"/>
            <a:ext cx="1515492" cy="151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1200" y="425679"/>
            <a:ext cx="7276351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Technology Transfer and Business Development Office (TTBDO)</a:t>
            </a:r>
            <a:endParaRPr kumimoji="0" lang="en-PH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Office of the Vice President for Academic Affairs (OVPAA)</a:t>
            </a:r>
            <a:endParaRPr kumimoji="0" lang="en-PH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University of the Philippines</a:t>
            </a:r>
            <a:endParaRPr kumimoji="0" lang="en-PH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88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Pre-nomination phase</a:t>
            </a:r>
            <a:br>
              <a:rPr lang="en-PH" dirty="0" smtClean="0"/>
            </a:br>
            <a:r>
              <a:rPr lang="en-PH" dirty="0" smtClean="0"/>
              <a:t>CU-TTBDO</a:t>
            </a:r>
            <a:endParaRPr lang="en-P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336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9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Nomination phase</a:t>
            </a:r>
            <a:br>
              <a:rPr lang="en-PH" dirty="0" smtClean="0"/>
            </a:br>
            <a:r>
              <a:rPr lang="en-PH" dirty="0" err="1" smtClean="0"/>
              <a:t>Execomm</a:t>
            </a:r>
            <a:endParaRPr lang="en-P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420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8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Post-nomination phase</a:t>
            </a:r>
            <a:br>
              <a:rPr lang="en-PH" dirty="0" smtClean="0"/>
            </a:br>
            <a:r>
              <a:rPr lang="en-PH" dirty="0" smtClean="0"/>
              <a:t>UPS-TTBDO</a:t>
            </a:r>
            <a:endParaRPr lang="en-P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4041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41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/>
              <a:t>APPLICATION FORM FOR INVENTION DISCLOSURE INCENTIVE (IDI)</a:t>
            </a:r>
            <a:br>
              <a:rPr lang="en-PH" dirty="0"/>
            </a:br>
            <a:endParaRPr lang="en-P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461912"/>
              </p:ext>
            </p:extLst>
          </p:nvPr>
        </p:nvGraphicFramePr>
        <p:xfrm>
          <a:off x="0" y="0"/>
          <a:ext cx="9144000" cy="69247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88865"/>
                <a:gridCol w="6555135"/>
              </a:tblGrid>
              <a:tr h="4240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BRIEF OVERVIEW OF THE INVENTION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132489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Title:</a:t>
                      </a:r>
                      <a:endParaRPr lang="en-PH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2000" i="1" dirty="0" smtClean="0">
                          <a:solidFill>
                            <a:srgbClr val="0070C0"/>
                          </a:solidFill>
                          <a:effectLst/>
                        </a:rPr>
                        <a:t>Title of Your Technology. You can use your Thesis/</a:t>
                      </a:r>
                      <a:r>
                        <a:rPr lang="en-US" sz="200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Dissertation’s Title.</a:t>
                      </a:r>
                      <a:endParaRPr lang="en-PH" sz="2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PH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3003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 problem does your invention solve and how does it work?</a:t>
                      </a:r>
                      <a:r>
                        <a:rPr lang="en-PH" sz="1600" dirty="0">
                          <a:effectLst/>
                        </a:rPr>
                        <a:t>(Attach, if any, publications and draft future publications related to the invention)</a:t>
                      </a:r>
                      <a:endParaRPr lang="en-PH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PH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rgbClr val="0070C0"/>
                          </a:solidFill>
                          <a:effectLst/>
                        </a:rPr>
                        <a:t>The</a:t>
                      </a:r>
                      <a:r>
                        <a:rPr lang="en-US" sz="200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field of invention (drugs, medical devices, etc.)</a:t>
                      </a:r>
                      <a:endParaRPr lang="en-US" sz="2000" i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rgbClr val="0070C0"/>
                          </a:solidFill>
                          <a:effectLst/>
                        </a:rPr>
                        <a:t>Publications</a:t>
                      </a:r>
                      <a:r>
                        <a:rPr lang="en-US" sz="200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can be attached, or more preferred, e-mailed to cagayaresttbdo@gmail.com</a:t>
                      </a:r>
                      <a:endParaRPr lang="en-PH" sz="2000" i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5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Describe the development status.</a:t>
                      </a:r>
                      <a:endParaRPr lang="en-PH" sz="2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>
                          <a:effectLst/>
                        </a:rPr>
                        <a:t>(concept only, laboratory tested, prototype, etc.)</a:t>
                      </a:r>
                      <a:endParaRPr lang="en-PH" sz="2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>
                          <a:effectLst/>
                        </a:rPr>
                        <a:t> </a:t>
                      </a:r>
                      <a:endParaRPr lang="en-PH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i="1" dirty="0" smtClean="0">
                          <a:solidFill>
                            <a:srgbClr val="0070C0"/>
                          </a:solidFill>
                          <a:effectLst/>
                        </a:rPr>
                        <a:t>Are</a:t>
                      </a:r>
                      <a:r>
                        <a:rPr lang="en-PH" sz="200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there finished products? Are there field trials or clinical trials?</a:t>
                      </a:r>
                      <a:endParaRPr lang="en-PH" sz="2000" i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09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chnology readiness lev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8" y="0"/>
            <a:ext cx="8821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91470"/>
              </p:ext>
            </p:extLst>
          </p:nvPr>
        </p:nvGraphicFramePr>
        <p:xfrm>
          <a:off x="0" y="-76200"/>
          <a:ext cx="9144000" cy="6934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88864"/>
                <a:gridCol w="6555136"/>
              </a:tblGrid>
              <a:tr h="51113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COMMERCIAL POTENTIAL OF THE INVENTION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5074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Who are the potential customers of your invention?</a:t>
                      </a:r>
                      <a:endParaRPr lang="en-PH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(Cite your industry contacts, if any</a:t>
                      </a:r>
                      <a:r>
                        <a:rPr lang="en-US" sz="2000" dirty="0" smtClean="0">
                          <a:effectLst/>
                        </a:rPr>
                        <a:t>.)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It’s preferred that specific</a:t>
                      </a:r>
                      <a:r>
                        <a:rPr lang="en-US" sz="2000" i="1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names are added here so we can coordinate with them as potential tech partners</a:t>
                      </a:r>
                      <a:endParaRPr lang="en-PH" sz="2000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000" dirty="0">
                          <a:effectLst/>
                        </a:rPr>
                        <a:t>Name:________________________________________________</a:t>
                      </a:r>
                      <a:endParaRPr lang="en-PH" sz="2000" dirty="0">
                        <a:effectLst/>
                      </a:endParaRPr>
                    </a:p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User </a:t>
                      </a: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Manufacturer </a:t>
                      </a: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Distributor </a:t>
                      </a: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Investor </a:t>
                      </a: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Other:_________</a:t>
                      </a:r>
                      <a:endParaRPr lang="en-PH" sz="2000" dirty="0">
                        <a:effectLst/>
                      </a:endParaRPr>
                    </a:p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of Industry: _______________________________________</a:t>
                      </a:r>
                      <a:endParaRPr lang="en-PH" sz="2000" dirty="0">
                        <a:effectLst/>
                      </a:endParaRPr>
                    </a:p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PH" sz="20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000" dirty="0">
                          <a:effectLst/>
                        </a:rPr>
                        <a:t>Name:________________________________________________</a:t>
                      </a:r>
                      <a:endParaRPr lang="en-PH" sz="2000" dirty="0">
                        <a:effectLst/>
                      </a:endParaRPr>
                    </a:p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User </a:t>
                      </a: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Manufacturer </a:t>
                      </a: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Distributor </a:t>
                      </a: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Investor </a:t>
                      </a:r>
                      <a:r>
                        <a:rPr lang="en-US" sz="2000" dirty="0">
                          <a:effectLst/>
                          <a:sym typeface="Wingdings"/>
                        </a:rPr>
                        <a:t></a:t>
                      </a:r>
                      <a:r>
                        <a:rPr lang="en-US" sz="2000" dirty="0">
                          <a:effectLst/>
                        </a:rPr>
                        <a:t>Other:_________</a:t>
                      </a:r>
                      <a:endParaRPr lang="en-PH" sz="2000" dirty="0">
                        <a:effectLst/>
                      </a:endParaRPr>
                    </a:p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of Industry: _______________________________________</a:t>
                      </a:r>
                      <a:endParaRPr lang="en-PH" sz="2000" dirty="0">
                        <a:effectLst/>
                      </a:endParaRPr>
                    </a:p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PH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8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Competitive advantage</a:t>
                      </a:r>
                      <a:endParaRPr lang="en-PH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PH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PH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i="1" dirty="0" smtClean="0">
                          <a:solidFill>
                            <a:srgbClr val="0070C0"/>
                          </a:solidFill>
                          <a:effectLst/>
                        </a:rPr>
                        <a:t>State</a:t>
                      </a:r>
                      <a:r>
                        <a:rPr lang="en-US" sz="200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what are the benefits of your technology </a:t>
                      </a:r>
                      <a:r>
                        <a:rPr lang="en-US" sz="2000" i="1" baseline="0" dirty="0" err="1" smtClean="0">
                          <a:solidFill>
                            <a:srgbClr val="0070C0"/>
                          </a:solidFill>
                          <a:effectLst/>
                        </a:rPr>
                        <a:t>vs</a:t>
                      </a:r>
                      <a:r>
                        <a:rPr lang="en-US" sz="200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current techniques/ products</a:t>
                      </a:r>
                    </a:p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Ex: less expensive? More user-friendly? More effective?</a:t>
                      </a:r>
                      <a:endParaRPr lang="en-PH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9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62003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77531"/>
                <a:gridCol w="4566469"/>
              </a:tblGrid>
              <a:tr h="74650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CONTACT DETAILS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153949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Name(Last, First, Middle):</a:t>
                      </a:r>
                      <a:endParaRPr lang="en-PH" sz="2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PH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1539497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</a:rPr>
                        <a:t>Home Address: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</a:rPr>
                        <a:t> </a:t>
                      </a:r>
                      <a:endParaRPr lang="en-PH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153949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Office Address :</a:t>
                      </a:r>
                      <a:endParaRPr lang="en-PH" sz="2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PH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746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Telephone No.:</a:t>
                      </a:r>
                      <a:endParaRPr lang="en-PH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Cellphone No.</a:t>
                      </a:r>
                      <a:endParaRPr lang="en-PH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50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Email Address:</a:t>
                      </a:r>
                      <a:endParaRPr lang="en-PH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Exercise and Q&amp;A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TTO’s will come to you with the </a:t>
            </a:r>
            <a:r>
              <a:rPr lang="en-PH" smtClean="0"/>
              <a:t>form and assist </a:t>
            </a:r>
            <a:r>
              <a:rPr lang="en-PH" dirty="0" smtClean="0"/>
              <a:t>you in fulfilling them.</a:t>
            </a:r>
          </a:p>
          <a:p>
            <a:r>
              <a:rPr lang="en-PH" dirty="0" smtClean="0"/>
              <a:t>The floor is open for any questions regarding the IDI.</a:t>
            </a:r>
          </a:p>
          <a:p>
            <a:pPr marL="0" indent="0">
              <a:buNone/>
            </a:pPr>
            <a:endParaRPr lang="en-PH" dirty="0" smtClean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481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UPS-TTBDO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PH" dirty="0"/>
              <a:t>Supervise the disclosures of all works created and inventions conceived or first reduced to practice by all university personnel</a:t>
            </a:r>
            <a:r>
              <a:rPr lang="en-PH" dirty="0" smtClean="0"/>
              <a:t>;</a:t>
            </a:r>
          </a:p>
          <a:p>
            <a:r>
              <a:rPr lang="en-PH" dirty="0" smtClean="0"/>
              <a:t>Advise </a:t>
            </a:r>
            <a:r>
              <a:rPr lang="en-PH" dirty="0"/>
              <a:t>university researchers on the best route to market for a particular technology or invention. This can take the form of, among others: licensing, co-development, joint venture, university subsidiary, or spin-off company. </a:t>
            </a:r>
          </a:p>
          <a:p>
            <a:pPr lvl="2"/>
            <a:r>
              <a:rPr lang="en-PH" dirty="0" smtClean="0"/>
              <a:t>UP IP Policy</a:t>
            </a:r>
          </a:p>
        </p:txBody>
      </p:sp>
    </p:spTree>
    <p:extLst>
      <p:ext uri="{BB962C8B-B14F-4D97-AF65-F5344CB8AC3E}">
        <p14:creationId xmlns:p14="http://schemas.microsoft.com/office/powerpoint/2010/main" val="40679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err="1" smtClean="0"/>
              <a:t>MTek</a:t>
            </a:r>
            <a:r>
              <a:rPr lang="en-PH" dirty="0" smtClean="0"/>
              <a:t> Inc. – UP Licensing Agreement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Approved BOR on March 31, 2016</a:t>
            </a:r>
          </a:p>
          <a:p>
            <a:r>
              <a:rPr lang="en-PH" dirty="0" smtClean="0"/>
              <a:t>Est. </a:t>
            </a:r>
            <a:r>
              <a:rPr lang="en-PH" dirty="0" err="1" smtClean="0"/>
              <a:t>PhP</a:t>
            </a:r>
            <a:r>
              <a:rPr lang="en-PH" dirty="0" smtClean="0"/>
              <a:t> 20 million initial profit for </a:t>
            </a:r>
            <a:r>
              <a:rPr lang="en-PH" dirty="0" err="1" smtClean="0"/>
              <a:t>Dr.</a:t>
            </a:r>
            <a:r>
              <a:rPr lang="en-PH" dirty="0" smtClean="0"/>
              <a:t> </a:t>
            </a:r>
            <a:r>
              <a:rPr lang="en-PH" dirty="0" err="1" smtClean="0"/>
              <a:t>Destura</a:t>
            </a:r>
            <a:endParaRPr lang="en-PH" dirty="0" smtClean="0"/>
          </a:p>
          <a:p>
            <a:r>
              <a:rPr lang="en-PH" dirty="0" smtClean="0"/>
              <a:t>5% profit share</a:t>
            </a:r>
          </a:p>
          <a:p>
            <a:r>
              <a:rPr lang="en-PH" dirty="0" smtClean="0"/>
              <a:t>3% of gross sales for royalties (4 years)</a:t>
            </a:r>
          </a:p>
          <a:p>
            <a:r>
              <a:rPr lang="en-PH" dirty="0" smtClean="0"/>
              <a:t>Max. </a:t>
            </a:r>
            <a:r>
              <a:rPr lang="en-US" dirty="0" err="1"/>
              <a:t>PhP</a:t>
            </a:r>
            <a:r>
              <a:rPr lang="en-US" dirty="0"/>
              <a:t> 240,000.00 per </a:t>
            </a:r>
            <a:r>
              <a:rPr lang="en-US" dirty="0" smtClean="0"/>
              <a:t>year PGC scholarship grant</a:t>
            </a:r>
          </a:p>
          <a:p>
            <a:r>
              <a:rPr lang="en-US" dirty="0" smtClean="0"/>
              <a:t>Max. </a:t>
            </a:r>
            <a:r>
              <a:rPr lang="en-US" dirty="0" err="1" smtClean="0"/>
              <a:t>PhP</a:t>
            </a:r>
            <a:r>
              <a:rPr lang="en-US" dirty="0" smtClean="0"/>
              <a:t> 500,000.00 per year PGC capacity building</a:t>
            </a:r>
            <a:endParaRPr lang="en-PH" dirty="0" smtClean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135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Royalty Sharing Scheme</a:t>
            </a:r>
            <a:endParaRPr lang="en-P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110158"/>
              </p:ext>
            </p:extLst>
          </p:nvPr>
        </p:nvGraphicFramePr>
        <p:xfrm>
          <a:off x="-304800" y="1066800"/>
          <a:ext cx="9601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11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Invention Disclosure Incentive Award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PH" dirty="0" smtClean="0"/>
              <a:t>Grant for Researchers that Disclose their Technology to their Tech Transfer Office (TTO)*</a:t>
            </a:r>
          </a:p>
          <a:p>
            <a:endParaRPr lang="en-PH" dirty="0"/>
          </a:p>
          <a:p>
            <a:r>
              <a:rPr lang="en-PH" dirty="0" smtClean="0"/>
              <a:t>Researchers will get 40,000</a:t>
            </a:r>
            <a:r>
              <a:rPr lang="en-PH" dirty="0"/>
              <a:t> pesos per </a:t>
            </a:r>
            <a:r>
              <a:rPr lang="en-PH" b="1" dirty="0" smtClean="0"/>
              <a:t>Invention</a:t>
            </a:r>
            <a:r>
              <a:rPr lang="en-PH" dirty="0"/>
              <a:t>, which will be released in two tranches: 15,000 pesos after the disclosure is assessed and accepted, and 25,000 pesos once the </a:t>
            </a:r>
            <a:r>
              <a:rPr lang="en-PH" b="1" dirty="0" smtClean="0"/>
              <a:t>Patent Application</a:t>
            </a:r>
            <a:r>
              <a:rPr lang="en-PH" dirty="0" smtClean="0"/>
              <a:t> </a:t>
            </a:r>
            <a:r>
              <a:rPr lang="en-PH" dirty="0"/>
              <a:t>is filed. </a:t>
            </a:r>
            <a:endParaRPr lang="en-PH" dirty="0" smtClean="0"/>
          </a:p>
          <a:p>
            <a:endParaRPr lang="en-PH" dirty="0"/>
          </a:p>
          <a:p>
            <a:endParaRPr lang="en-PH" dirty="0" smtClean="0"/>
          </a:p>
          <a:p>
            <a:pPr marL="0" indent="0">
              <a:buNone/>
            </a:pPr>
            <a:r>
              <a:rPr lang="en-PH" sz="1200" dirty="0" smtClean="0"/>
              <a:t>*</a:t>
            </a:r>
            <a:r>
              <a:rPr lang="en-PH" sz="1400" dirty="0" smtClean="0"/>
              <a:t>Approved on 1305th BOR meeting </a:t>
            </a:r>
            <a:r>
              <a:rPr lang="en-PH" sz="1400" dirty="0"/>
              <a:t>on 29 January 2015</a:t>
            </a:r>
            <a:endParaRPr lang="en-PH" sz="1200" dirty="0" smtClean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143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PH" sz="3200" dirty="0" smtClean="0"/>
              <a:t>Apr. 8, 2016 IDI Awards (7 UPD IDI Awardees)</a:t>
            </a:r>
            <a:endParaRPr lang="en-PH" sz="3200" dirty="0"/>
          </a:p>
        </p:txBody>
      </p:sp>
      <p:pic>
        <p:nvPicPr>
          <p:cNvPr id="1028" name="Picture 4" descr="Displaying DSC_0139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47"/>
          <a:stretch/>
        </p:blipFill>
        <p:spPr bwMode="auto">
          <a:xfrm>
            <a:off x="0" y="1447800"/>
            <a:ext cx="9144000" cy="367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6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PH" sz="3200" dirty="0"/>
              <a:t>Apr. 8, 2016 IDI Awards </a:t>
            </a:r>
            <a:r>
              <a:rPr lang="en-PH" sz="3200" dirty="0" smtClean="0"/>
              <a:t>(6 UPLB </a:t>
            </a:r>
            <a:r>
              <a:rPr lang="en-PH" sz="3200" dirty="0"/>
              <a:t>IDI Awardees)</a:t>
            </a:r>
          </a:p>
        </p:txBody>
      </p:sp>
      <p:pic>
        <p:nvPicPr>
          <p:cNvPr id="2050" name="Picture 2" descr="Displaying DSC_01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70"/>
          <a:stretch/>
        </p:blipFill>
        <p:spPr bwMode="auto">
          <a:xfrm>
            <a:off x="0" y="1676400"/>
            <a:ext cx="9165771" cy="376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6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IDI Awardees (June 2016)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8</a:t>
            </a:fld>
            <a:endParaRPr sz="1200">
              <a:solidFill>
                <a:srgbClr val="888888"/>
              </a:solidFill>
            </a:endParaRPr>
          </a:p>
        </p:txBody>
      </p:sp>
      <p:graphicFrame>
        <p:nvGraphicFramePr>
          <p:cNvPr id="75" name="Table 75"/>
          <p:cNvGraphicFramePr/>
          <p:nvPr/>
        </p:nvGraphicFramePr>
        <p:xfrm>
          <a:off x="1073150" y="2736849"/>
          <a:ext cx="6997700" cy="3021330"/>
        </p:xfrm>
        <a:graphic>
          <a:graphicData uri="http://schemas.openxmlformats.org/drawingml/2006/table">
            <a:tbl>
              <a:tblPr/>
              <a:tblGrid>
                <a:gridCol w="1841500"/>
                <a:gridCol w="800100"/>
                <a:gridCol w="876300"/>
                <a:gridCol w="876300"/>
                <a:gridCol w="787400"/>
                <a:gridCol w="901700"/>
                <a:gridCol w="914400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 b="1"/>
                        <a:t>Execom Recommendation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 b="1"/>
                        <a:t>Diliman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 b="1"/>
                        <a:t>Los Baños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 b="1"/>
                        <a:t>Manila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 b="1"/>
                        <a:t>Visayas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 b="1"/>
                        <a:t>Mindanao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 b="1"/>
                        <a:t>TOTAL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Approved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9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20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Approved UM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4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4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Copyright application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Conditional approval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2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3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Further PAS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2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3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Further R&amp;D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3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Further review and discussion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For presentation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For funding support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Lack inventive step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Not patentable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100" b="0" i="0"/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100" b="1"/>
                        <a:t>TOTAL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20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16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1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100"/>
                        <a:t>39</a:t>
                      </a:r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3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IDI Nomination Process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i="1" dirty="0"/>
          </a:p>
        </p:txBody>
      </p:sp>
    </p:spTree>
    <p:extLst>
      <p:ext uri="{BB962C8B-B14F-4D97-AF65-F5344CB8AC3E}">
        <p14:creationId xmlns:p14="http://schemas.microsoft.com/office/powerpoint/2010/main" val="22684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576</Words>
  <Application>Microsoft Office PowerPoint</Application>
  <PresentationFormat>On-screen Show (4:3)</PresentationFormat>
  <Paragraphs>142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UPS-TTBDO</vt:lpstr>
      <vt:lpstr>MTek Inc. – UP Licensing Agreement </vt:lpstr>
      <vt:lpstr>Royalty Sharing Scheme</vt:lpstr>
      <vt:lpstr>Invention Disclosure Incentive Award</vt:lpstr>
      <vt:lpstr>Apr. 8, 2016 IDI Awards (7 UPD IDI Awardees)</vt:lpstr>
      <vt:lpstr>Apr. 8, 2016 IDI Awards (6 UPLB IDI Awardees)</vt:lpstr>
      <vt:lpstr>IDI Awardees (June 2016)</vt:lpstr>
      <vt:lpstr>IDI Nomination Process</vt:lpstr>
      <vt:lpstr>Pre-nomination phase CU-TTBDO</vt:lpstr>
      <vt:lpstr>Nomination phase Execomm</vt:lpstr>
      <vt:lpstr>Post-nomination phase UPS-TTBDO</vt:lpstr>
      <vt:lpstr>APPLICATION FORM FOR INVENTION DISCLOSURE INCENTIVE (IDI) </vt:lpstr>
      <vt:lpstr>PowerPoint Presentation</vt:lpstr>
      <vt:lpstr>PowerPoint Presentation</vt:lpstr>
      <vt:lpstr>PowerPoint Presentation</vt:lpstr>
      <vt:lpstr>PowerPoint Presentation</vt:lpstr>
      <vt:lpstr>Exercise and Q&amp;A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IDI Mechanics</dc:title>
  <dc:creator>windows7 user</dc:creator>
  <cp:lastModifiedBy>Windows User</cp:lastModifiedBy>
  <cp:revision>48</cp:revision>
  <dcterms:created xsi:type="dcterms:W3CDTF">2015-11-02T03:19:41Z</dcterms:created>
  <dcterms:modified xsi:type="dcterms:W3CDTF">2016-09-16T04:46:38Z</dcterms:modified>
</cp:coreProperties>
</file>